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4"/>
  </p:notesMasterIdLst>
  <p:handoutMasterIdLst>
    <p:handoutMasterId r:id="rId105"/>
  </p:handoutMasterIdLst>
  <p:sldIdLst>
    <p:sldId id="267" r:id="rId2"/>
    <p:sldId id="270" r:id="rId3"/>
    <p:sldId id="272" r:id="rId4"/>
    <p:sldId id="268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24" r:id="rId57"/>
    <p:sldId id="325" r:id="rId58"/>
    <p:sldId id="326" r:id="rId59"/>
    <p:sldId id="327" r:id="rId60"/>
    <p:sldId id="328" r:id="rId61"/>
    <p:sldId id="329" r:id="rId62"/>
    <p:sldId id="330" r:id="rId63"/>
    <p:sldId id="331" r:id="rId64"/>
    <p:sldId id="332" r:id="rId65"/>
    <p:sldId id="333" r:id="rId66"/>
    <p:sldId id="334" r:id="rId67"/>
    <p:sldId id="335" r:id="rId68"/>
    <p:sldId id="336" r:id="rId69"/>
    <p:sldId id="337" r:id="rId70"/>
    <p:sldId id="338" r:id="rId71"/>
    <p:sldId id="339" r:id="rId72"/>
    <p:sldId id="340" r:id="rId73"/>
    <p:sldId id="341" r:id="rId74"/>
    <p:sldId id="342" r:id="rId75"/>
    <p:sldId id="343" r:id="rId76"/>
    <p:sldId id="344" r:id="rId77"/>
    <p:sldId id="345" r:id="rId78"/>
    <p:sldId id="346" r:id="rId79"/>
    <p:sldId id="347" r:id="rId80"/>
    <p:sldId id="348" r:id="rId81"/>
    <p:sldId id="349" r:id="rId82"/>
    <p:sldId id="350" r:id="rId83"/>
    <p:sldId id="351" r:id="rId84"/>
    <p:sldId id="352" r:id="rId85"/>
    <p:sldId id="353" r:id="rId86"/>
    <p:sldId id="354" r:id="rId87"/>
    <p:sldId id="355" r:id="rId88"/>
    <p:sldId id="356" r:id="rId89"/>
    <p:sldId id="357" r:id="rId90"/>
    <p:sldId id="358" r:id="rId91"/>
    <p:sldId id="359" r:id="rId92"/>
    <p:sldId id="360" r:id="rId93"/>
    <p:sldId id="361" r:id="rId94"/>
    <p:sldId id="362" r:id="rId95"/>
    <p:sldId id="363" r:id="rId96"/>
    <p:sldId id="364" r:id="rId97"/>
    <p:sldId id="365" r:id="rId98"/>
    <p:sldId id="366" r:id="rId99"/>
    <p:sldId id="367" r:id="rId100"/>
    <p:sldId id="368" r:id="rId101"/>
    <p:sldId id="369" r:id="rId102"/>
    <p:sldId id="370" r:id="rId103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6501"/>
    <a:srgbClr val="B9B9B9"/>
    <a:srgbClr val="FFCC66"/>
    <a:srgbClr val="E0AC00"/>
    <a:srgbClr val="68676C"/>
    <a:srgbClr val="8D9DD8"/>
    <a:srgbClr val="953D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94660"/>
  </p:normalViewPr>
  <p:slideViewPr>
    <p:cSldViewPr showGuides="1">
      <p:cViewPr varScale="1">
        <p:scale>
          <a:sx n="106" d="100"/>
          <a:sy n="106" d="100"/>
        </p:scale>
        <p:origin x="534" y="114"/>
      </p:cViewPr>
      <p:guideLst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17" d="100"/>
          <a:sy n="117" d="100"/>
        </p:scale>
        <p:origin x="1206" y="90"/>
      </p:cViewPr>
      <p:guideLst/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pPr/>
              <a:t>2023-06-07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pPr/>
              <a:t>6/7/2023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81903" y="2680109"/>
            <a:ext cx="3859670" cy="8064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671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6/7/2023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45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6/7/2023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6/7/2023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67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bg>
      <p:bgPr>
        <a:blipFill dpi="0" rotWithShape="1">
          <a:blip r:embed="rId2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6/7/2023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8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bg>
      <p:bgPr>
        <a:blipFill dpi="0" rotWithShape="1">
          <a:blip r:embed="rId2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6/7/2023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32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bg>
      <p:bgPr>
        <a:blipFill dpi="0" rotWithShape="1">
          <a:blip r:embed="rId2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48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bg>
      <p:bgPr>
        <a:blipFill dpi="0" rotWithShape="1">
          <a:blip r:embed="rId2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6/7/2023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39871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bg>
      <p:bgPr>
        <a:blipFill dpi="0" rotWithShape="1">
          <a:blip r:embed="rId2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6/7/2023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73710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bg>
      <p:bgPr>
        <a:blipFill dpi="0" rotWithShape="1">
          <a:blip r:embed="rId2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6/7/2023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666413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bg>
      <p:bgPr>
        <a:blipFill dpi="0" rotWithShape="1">
          <a:blip r:embed="rId2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6/7/2023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82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blipFill dpi="0" rotWithShape="1">
          <a:blip r:embed="rId2">
            <a:alphaModFix amt="5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6/7/2023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926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813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1452766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2EC-FE51-234C-8874-87F532D5C722}" type="datetime1">
              <a:rPr lang="en-US" smtClean="0"/>
              <a:pPr/>
              <a:t>6/7/2023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01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BB0B-C07A-EF4C-ADBF-B404E3B41965}" type="datetime1">
              <a:rPr lang="en-US" smtClean="0"/>
              <a:pPr/>
              <a:t>6/7/2023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773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531E-1DA2-B34A-93A6-C570B815175C}" type="datetime1">
              <a:rPr lang="en-US" smtClean="0"/>
              <a:pPr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083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4664-5CFD-1A4D-9B41-76CFD729FE90}" type="datetime1">
              <a:rPr lang="en-US" smtClean="0"/>
              <a:pPr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260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1">
          <a:blip r:embed="rId2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6/7/2023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683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13" y="440330"/>
            <a:ext cx="8107710" cy="800724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470362"/>
            <a:ext cx="8105496" cy="4849414"/>
          </a:xfrm>
        </p:spPr>
        <p:txBody>
          <a:bodyPr>
            <a:normAutofit/>
          </a:bodyPr>
          <a:lstStyle>
            <a:lvl1pPr marL="225425" indent="-225425">
              <a:buClr>
                <a:srgbClr val="FFCC66"/>
              </a:buClr>
              <a:buFont typeface="Wingdings" panose="05000000000000000000" pitchFamily="2" charset="2"/>
              <a:buChar char="l"/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 marL="573088" indent="-238125">
              <a:buClr>
                <a:srgbClr val="FFCC66"/>
              </a:buClr>
              <a:buFont typeface="Wingdings" panose="05000000000000000000" pitchFamily="2" charset="2"/>
              <a:buChar char="l"/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 marL="860425" indent="-182563">
              <a:buClr>
                <a:srgbClr val="FFCC66"/>
              </a:buClr>
              <a:buFont typeface="Wingdings" panose="05000000000000000000" pitchFamily="2" charset="2"/>
              <a:buChar char="l"/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 marL="1198563" indent="-225425">
              <a:buClr>
                <a:srgbClr val="FFCC66"/>
              </a:buClr>
              <a:buFont typeface="Wingdings" panose="05000000000000000000" pitchFamily="2" charset="2"/>
              <a:buChar char="l"/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 marL="1544638" indent="-228600">
              <a:buClr>
                <a:srgbClr val="FFCC66"/>
              </a:buClr>
              <a:buFont typeface="Wingdings" panose="05000000000000000000" pitchFamily="2" charset="2"/>
              <a:buChar char="l"/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950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83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C587-CD89-8C40-AE01-36B25C2FD636}" type="datetime1">
              <a:rPr lang="en-US" smtClean="0"/>
              <a:pPr/>
              <a:t>6/7/2023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BB27-D512-944F-BD47-D639527B0043}" type="datetime1">
              <a:rPr lang="en-US" smtClean="0"/>
              <a:pPr/>
              <a:t>6/7/2023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97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bg>
      <p:bgPr>
        <a:blipFill dpi="0" rotWithShape="1">
          <a:blip r:embed="rId2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6/7/2023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Clr>
          <a:srgbClr val="E0AC00"/>
        </a:buClr>
        <a:buFont typeface="Wingdings" panose="05000000000000000000" pitchFamily="2" charset="2"/>
        <a:buChar char="l"/>
        <a:defRPr sz="1800" kern="1200">
          <a:solidFill>
            <a:srgbClr val="504B4B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Clr>
          <a:srgbClr val="E0AC00"/>
        </a:buClr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Clr>
          <a:srgbClr val="E0AC00"/>
        </a:buClr>
        <a:buFont typeface="Wingdings" panose="05000000000000000000" pitchFamily="2" charset="2"/>
        <a:buChar char="l"/>
        <a:defRPr sz="14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0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51774" y="1067113"/>
            <a:ext cx="9144000" cy="189542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algn="ctr"/>
            <a:r>
              <a:rPr lang="ko-KR" altLang="en-US" sz="5400" dirty="0">
                <a:solidFill>
                  <a:schemeClr val="tx1"/>
                </a:solidFill>
              </a:rPr>
              <a:t>딥러닝 시작</a:t>
            </a:r>
            <a:endParaRPr 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036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인공 신경망의 한계와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출현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09082" y="1459935"/>
            <a:ext cx="8756263" cy="496462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인공 신경망의 한계와 </a:t>
            </a: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출현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OR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게이트에서도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다음 그림과 같이 정상적으로 데이터 분류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검은색 점과 흰색 점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 됨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115581" y="2842392"/>
            <a:ext cx="3686848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4-3 OR </a:t>
            </a:r>
            <a:r>
              <a:rPr lang="ko-KR" altLang="en-US" sz="1600" dirty="0" err="1"/>
              <a:t>게이트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0794" y="3152013"/>
            <a:ext cx="3184452" cy="3245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4.3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알고리즘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심층 신뢰 신경망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심층 신뢰 신경망의 특징은 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순차적으로 심층 신뢰 신경망을 학습시켜 가면서 계층적 구조를 생성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비지도 학습으로 학습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위로 올라갈수록 추상적 특성을 추출함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학습된 가중치를 다층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퍼셉트론의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가중치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초깃값으로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사용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48438"/>
            <a:ext cx="2133600" cy="292100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 idx="4294967295"/>
          </p:nvPr>
        </p:nvSpPr>
        <p:spPr>
          <a:xfrm>
            <a:off x="0" y="2565400"/>
            <a:ext cx="8080375" cy="800100"/>
          </a:xfrm>
        </p:spPr>
        <p:txBody>
          <a:bodyPr/>
          <a:lstStyle/>
          <a:p>
            <a:pPr algn="ctr"/>
            <a:r>
              <a:rPr lang="en-US" altLang="ko-KR" sz="2600" dirty="0"/>
              <a:t>4.4 </a:t>
            </a:r>
            <a:r>
              <a:rPr lang="ko-KR" altLang="en-US" sz="2600" dirty="0"/>
              <a:t>우리는 무엇을 배워야 할까</a:t>
            </a:r>
            <a:r>
              <a:rPr lang="en-US" altLang="ko-KR" sz="2600" dirty="0"/>
              <a:t>?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4.4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우리는 무엇을 배워야 할까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?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566352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우리는 무엇을 배워야 할까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?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머신 러닝을 학습할지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학습할지는 주어진 데이터를 활용하여 어떤 결과를 얻고 싶은지에 따라 다름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간단한 선형 회귀 분류를 이용하여 원하는 값을 도출할 수 있다면 머신 러닝만으로도 충분하지만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복잡한 비선형 데이터에 대한 분류 및 예측을 도출하고 싶다면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딥러닝으로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학습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머신 러닝과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우리가 얻고 싶은 결과를 도출하기 위한 도구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연장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일 뿐임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어떤 도구를 선택했을 때 더 좋은 성능과 효과를 얻을 수 있을지는 데이터를 수집하고 분석하는 사람만 알 수 있을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데이터를 활용하여 얻고자 하는 것에 따라 머신 러닝이나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선택해서 학습하고 데이터를 훈련시키면 됨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인공 신경망의 한계와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출현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인공 신경망의 한계와 </a:t>
            </a: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출현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XOR 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게이트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XOR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게이트는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배타적 논리합이라는 용어로 입력 두 개 중 한 개만 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1’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일 때 작동하는 논리 연산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이를 진리표로 표현하면 다음 표와 같음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922079" y="3782096"/>
            <a:ext cx="3576384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표 </a:t>
            </a:r>
            <a:r>
              <a:rPr lang="en-US" altLang="ko-KR" sz="1600" dirty="0"/>
              <a:t>4-3 XOR </a:t>
            </a:r>
            <a:r>
              <a:rPr lang="ko-KR" altLang="en-US" sz="1600" dirty="0" err="1"/>
              <a:t>게이트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37292" y="4182458"/>
            <a:ext cx="3461170" cy="2226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인공 신경망의 한계와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출현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인공 신경망의 한계와 </a:t>
            </a: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출현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XOR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게이트는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데이터가 비선형적으로 분리되기 때문에 제대로 된 분류가 어려움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단층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퍼셉트론에서는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AND, OR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연산에 대해서는 학습이 가능하지만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XOR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대해서는 학습이 불가능함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288401" y="3625062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4-4 XOR </a:t>
            </a:r>
            <a:r>
              <a:rPr lang="ko-KR" altLang="en-US" sz="1600" dirty="0" err="1"/>
              <a:t>게이트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61221" y="4024099"/>
            <a:ext cx="2504531" cy="2579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인공 신경망의 한계와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출현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인공 신경망의 한계와 </a:t>
            </a: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출현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KoPub돋움체_Pro Light" pitchFamily="18" charset="-127"/>
                <a:ea typeface="KoPub돋움체_Pro Light" pitchFamily="18" charset="-127"/>
              </a:rPr>
              <a:t>이를 극복하는 방안으로 </a:t>
            </a:r>
            <a:r>
              <a:rPr lang="ko-KR" altLang="en-US" dirty="0" err="1">
                <a:solidFill>
                  <a:schemeClr val="tx1"/>
                </a:solidFill>
                <a:latin typeface="KoPub돋움체_Pro Light" pitchFamily="18" charset="-127"/>
                <a:ea typeface="KoPub돋움체_Pro Light" pitchFamily="18" charset="-127"/>
              </a:rPr>
              <a:t>입력층과</a:t>
            </a:r>
            <a:r>
              <a:rPr lang="ko-KR" altLang="en-US" dirty="0">
                <a:solidFill>
                  <a:schemeClr val="tx1"/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KoPub돋움체_Pro Light" pitchFamily="18" charset="-127"/>
                <a:ea typeface="KoPub돋움체_Pro Light" pitchFamily="18" charset="-127"/>
              </a:rPr>
              <a:t>출력층</a:t>
            </a:r>
            <a:r>
              <a:rPr lang="ko-KR" altLang="en-US" dirty="0">
                <a:solidFill>
                  <a:schemeClr val="tx1"/>
                </a:solidFill>
                <a:latin typeface="KoPub돋움체_Pro Light" pitchFamily="18" charset="-127"/>
                <a:ea typeface="KoPub돋움체_Pro Light" pitchFamily="18" charset="-127"/>
              </a:rPr>
              <a:t> 사이에 하나 이상의 중간층</a:t>
            </a:r>
            <a:r>
              <a:rPr lang="en-US" altLang="ko-KR" dirty="0">
                <a:solidFill>
                  <a:schemeClr val="tx1"/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>
                <a:solidFill>
                  <a:schemeClr val="tx1"/>
                </a:solidFill>
                <a:latin typeface="KoPub돋움체_Pro Light" pitchFamily="18" charset="-127"/>
                <a:ea typeface="KoPub돋움체_Pro Light" pitchFamily="18" charset="-127"/>
              </a:rPr>
              <a:t>은닉층</a:t>
            </a:r>
            <a:r>
              <a:rPr lang="en-US" altLang="ko-KR" dirty="0">
                <a:solidFill>
                  <a:schemeClr val="tx1"/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KoPub돋움체_Pro Light" pitchFamily="18" charset="-127"/>
                <a:ea typeface="KoPub돋움체_Pro Light" pitchFamily="18" charset="-127"/>
              </a:rPr>
              <a:t>을 두어 비선형적으로 분리되는 데이터에 대해서도 학습이 가능하도록 다층 퍼셉트론</a:t>
            </a:r>
            <a:r>
              <a:rPr lang="en-US" altLang="ko-KR" dirty="0">
                <a:solidFill>
                  <a:schemeClr val="tx1"/>
                </a:solidFill>
                <a:latin typeface="KoPub돋움체_Pro Light" pitchFamily="18" charset="-127"/>
                <a:ea typeface="KoPub돋움체_Pro Light" pitchFamily="18" charset="-127"/>
              </a:rPr>
              <a:t>(multi-layer </a:t>
            </a:r>
            <a:r>
              <a:rPr lang="en-US" altLang="ko-KR" dirty="0" err="1">
                <a:solidFill>
                  <a:schemeClr val="tx1"/>
                </a:solidFill>
                <a:latin typeface="KoPub돋움체_Pro Light" pitchFamily="18" charset="-127"/>
                <a:ea typeface="KoPub돋움체_Pro Light" pitchFamily="18" charset="-127"/>
              </a:rPr>
              <a:t>perceptron</a:t>
            </a:r>
            <a:r>
              <a:rPr lang="en-US" altLang="ko-KR" dirty="0">
                <a:solidFill>
                  <a:schemeClr val="tx1"/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KoPub돋움체_Pro Light" pitchFamily="18" charset="-127"/>
                <a:ea typeface="KoPub돋움체_Pro Light" pitchFamily="18" charset="-127"/>
              </a:rPr>
              <a:t>을 고안했음</a:t>
            </a:r>
            <a:endParaRPr lang="en-US" altLang="ko-KR" dirty="0">
              <a:solidFill>
                <a:schemeClr val="tx1"/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KoPub돋움체_Pro Light" pitchFamily="18" charset="-127"/>
                <a:ea typeface="KoPub돋움체_Pro Light" pitchFamily="18" charset="-127"/>
              </a:rPr>
              <a:t>이때 </a:t>
            </a:r>
            <a:r>
              <a:rPr lang="ko-KR" altLang="en-US" dirty="0" err="1">
                <a:solidFill>
                  <a:schemeClr val="tx1"/>
                </a:solidFill>
                <a:latin typeface="KoPub돋움체_Pro Light" pitchFamily="18" charset="-127"/>
                <a:ea typeface="KoPub돋움체_Pro Light" pitchFamily="18" charset="-127"/>
              </a:rPr>
              <a:t>입력층과</a:t>
            </a:r>
            <a:r>
              <a:rPr lang="ko-KR" altLang="en-US" dirty="0">
                <a:solidFill>
                  <a:schemeClr val="tx1"/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KoPub돋움체_Pro Light" pitchFamily="18" charset="-127"/>
                <a:ea typeface="KoPub돋움체_Pro Light" pitchFamily="18" charset="-127"/>
              </a:rPr>
              <a:t>출력층</a:t>
            </a:r>
            <a:r>
              <a:rPr lang="ko-KR" altLang="en-US" dirty="0">
                <a:solidFill>
                  <a:schemeClr val="tx1"/>
                </a:solidFill>
                <a:latin typeface="KoPub돋움체_Pro Light" pitchFamily="18" charset="-127"/>
                <a:ea typeface="KoPub돋움체_Pro Light" pitchFamily="18" charset="-127"/>
              </a:rPr>
              <a:t> 사이에 </a:t>
            </a:r>
            <a:r>
              <a:rPr lang="ko-KR" altLang="en-US" dirty="0" err="1">
                <a:solidFill>
                  <a:schemeClr val="tx1"/>
                </a:solidFill>
                <a:latin typeface="KoPub돋움체_Pro Light" pitchFamily="18" charset="-127"/>
                <a:ea typeface="KoPub돋움체_Pro Light" pitchFamily="18" charset="-127"/>
              </a:rPr>
              <a:t>은닉층이</a:t>
            </a:r>
            <a:r>
              <a:rPr lang="ko-KR" altLang="en-US" dirty="0">
                <a:solidFill>
                  <a:schemeClr val="tx1"/>
                </a:solidFill>
                <a:latin typeface="KoPub돋움체_Pro Light" pitchFamily="18" charset="-127"/>
                <a:ea typeface="KoPub돋움체_Pro Light" pitchFamily="18" charset="-127"/>
              </a:rPr>
              <a:t> 여러 개 있는 신경망을 심층 신경망</a:t>
            </a:r>
            <a:r>
              <a:rPr lang="en-US" altLang="ko-KR" dirty="0">
                <a:solidFill>
                  <a:schemeClr val="tx1"/>
                </a:solidFill>
                <a:latin typeface="KoPub돋움체_Pro Light" pitchFamily="18" charset="-127"/>
                <a:ea typeface="KoPub돋움체_Pro Light" pitchFamily="18" charset="-127"/>
              </a:rPr>
              <a:t>(Deep Neural Network, DNN)</a:t>
            </a:r>
            <a:r>
              <a:rPr lang="ko-KR" altLang="en-US" dirty="0">
                <a:solidFill>
                  <a:schemeClr val="tx1"/>
                </a:solidFill>
                <a:latin typeface="KoPub돋움체_Pro Light" pitchFamily="18" charset="-127"/>
                <a:ea typeface="KoPub돋움체_Pro Light" pitchFamily="18" charset="-127"/>
              </a:rPr>
              <a:t>이라고 하며</a:t>
            </a:r>
            <a:r>
              <a:rPr lang="en-US" altLang="ko-KR" dirty="0">
                <a:solidFill>
                  <a:schemeClr val="tx1"/>
                </a:solidFill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KoPub돋움체_Pro Light" pitchFamily="18" charset="-127"/>
                <a:ea typeface="KoPub돋움체_Pro Light" pitchFamily="18" charset="-127"/>
              </a:rPr>
              <a:t>심층 신경망을 다른 이름으로 </a:t>
            </a:r>
            <a:r>
              <a:rPr lang="ko-KR" altLang="en-US" dirty="0" err="1">
                <a:solidFill>
                  <a:schemeClr val="tx1"/>
                </a:solidFill>
                <a:latin typeface="KoPub돋움체_Pro Light" pitchFamily="18" charset="-127"/>
                <a:ea typeface="KoPub돋움체_Pro Light" pitchFamily="18" charset="-127"/>
              </a:rPr>
              <a:t>딥러닝이라고</a:t>
            </a:r>
            <a:r>
              <a:rPr lang="ko-KR" altLang="en-US" dirty="0">
                <a:solidFill>
                  <a:schemeClr val="tx1"/>
                </a:solidFill>
                <a:latin typeface="KoPub돋움체_Pro Light" pitchFamily="18" charset="-127"/>
                <a:ea typeface="KoPub돋움체_Pro Light" pitchFamily="18" charset="-127"/>
              </a:rPr>
              <a:t> 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/>
              <a:t>4.2 </a:t>
            </a:r>
            <a:r>
              <a:rPr lang="ko-KR" altLang="en-US" sz="2600" dirty="0" err="1"/>
              <a:t>딥러닝</a:t>
            </a:r>
            <a:r>
              <a:rPr lang="ko-KR" altLang="en-US" sz="2600" dirty="0"/>
              <a:t> 구조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508745" cy="496462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용어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다음 그림과 같이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입력층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출력층과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두 개 이상의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은닉층으로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구성되어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입력 신호를 전달하기 위해 다양한 함수도 사용하고 있는데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신경망을 이루는 구성 요소에 대해 하나씩 살펴보자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942759" y="3555128"/>
            <a:ext cx="5530272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4-5 </a:t>
            </a:r>
            <a:r>
              <a:rPr lang="ko-KR" altLang="en-US" sz="1600" dirty="0" err="1"/>
              <a:t>딥러닝</a:t>
            </a:r>
            <a:r>
              <a:rPr lang="ko-KR" altLang="en-US" sz="1600" dirty="0"/>
              <a:t> 구조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2" y="3955490"/>
            <a:ext cx="5220743" cy="2628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279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표 </a:t>
            </a:r>
            <a:r>
              <a:rPr lang="en-US" altLang="ko-KR" sz="1600" dirty="0"/>
              <a:t>4-4 </a:t>
            </a:r>
            <a:r>
              <a:rPr lang="ko-KR" altLang="en-US" sz="1600" dirty="0" err="1"/>
              <a:t>딥러닝</a:t>
            </a:r>
            <a:r>
              <a:rPr lang="ko-KR" altLang="en-US" sz="1600" dirty="0"/>
              <a:t> 구성 요소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873611"/>
            <a:ext cx="7592293" cy="1780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4724" y="3659428"/>
            <a:ext cx="7581115" cy="2383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용어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가중치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가중치는 입력 값이 연산 결과에 미치는 영향력을 조절하는 요소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예를 들어 다음 그림에서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1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혹은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가까운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0.001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이라면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x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아무리 큰 값이라도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1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×w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1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이거나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가까운 값이 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이와 같이 입력 값의 연산 결과를 조정하는 역할을 하는 것이 가중치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279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4-6 </a:t>
            </a:r>
            <a:r>
              <a:rPr lang="ko-KR" altLang="en-US" sz="1600" dirty="0"/>
              <a:t>가중치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931218"/>
            <a:ext cx="7592293" cy="2731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용어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ko-KR" altLang="en-US" b="1" u="sng" dirty="0" err="1">
                <a:latin typeface="KoPub돋움체_Pro Light" pitchFamily="18" charset="-127"/>
                <a:ea typeface="KoPub돋움체_Pro Light" pitchFamily="18" charset="-127"/>
              </a:rPr>
              <a:t>가중합</a:t>
            </a:r>
            <a:r>
              <a:rPr lang="ko-KR" altLang="en-US" b="1" u="sng" dirty="0">
                <a:latin typeface="KoPub돋움체_Pro Light" pitchFamily="18" charset="-127"/>
                <a:ea typeface="KoPub돋움체_Pro Light" pitchFamily="18" charset="-127"/>
              </a:rPr>
              <a:t> 또는 전달 함수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가중합은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전달 함수라고도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각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노드에서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들어오는 신호에 가중치를 곱해서 다음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노드로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전달되는데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값들을 모두 더한 합계를 가중합이라고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노드의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가중합이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계산되면 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가중합을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활성화 함수로 보내기 때문에 전달 함수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(transfer function)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라고도 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24296" y="375829"/>
            <a:ext cx="8410623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E0AC00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4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E0AC00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장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딥러닝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 시작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1461222" y="1181113"/>
            <a:ext cx="6221556" cy="12954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159893" y="1643183"/>
            <a:ext cx="482421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4.1</a:t>
            </a:r>
            <a:r>
              <a:rPr lang="en-US" altLang="ko-KR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인공 신경망의 한계와 </a:t>
            </a:r>
            <a:r>
              <a:rPr lang="ko-KR" altLang="en-US" sz="20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출현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4.2 </a:t>
            </a:r>
            <a:r>
              <a:rPr lang="ko-KR" altLang="en-US" sz="20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구조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4.3 </a:t>
            </a:r>
            <a:r>
              <a:rPr lang="ko-KR" altLang="en-US" sz="20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알고리즘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4.4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우리는 무엇을 배워야 할까</a:t>
            </a:r>
            <a:r>
              <a:rPr lang="en-US" altLang="ko-KR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000366" y="17904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4-7 </a:t>
            </a:r>
            <a:r>
              <a:rPr lang="ko-KR" altLang="en-US" sz="1600" dirty="0"/>
              <a:t>전달 함수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163236"/>
            <a:ext cx="6825938" cy="4133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용어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가중합을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구하는 공식은 다음과 같음</a:t>
            </a:r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219253"/>
            <a:ext cx="3566278" cy="1342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용어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활성화 함수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다음으로 함수들에 대해 알아보자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먼저 활성화 함수는 전달 함수에서 전달받은 값을 출력할 때 일정 기준에 따라 출력 값을 변화시키는 비선형 함수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활성화 함수로는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시그모이드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(sigmoid)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하이퍼볼릭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탄젠트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(hyperbolic tangent)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렐루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ReLU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 등이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시그모이드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함수부터 하나씩 살펴보자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용어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ko-KR" altLang="en-US" b="1" dirty="0" err="1">
                <a:solidFill>
                  <a:srgbClr val="DD6501"/>
                </a:solidFill>
                <a:latin typeface="KoPub돋움체_Pro Light" pitchFamily="18" charset="-127"/>
                <a:ea typeface="KoPub돋움체_Pro Light" pitchFamily="18" charset="-127"/>
              </a:rPr>
              <a:t>시그모이드</a:t>
            </a:r>
            <a:r>
              <a:rPr lang="ko-KR" altLang="en-US" b="1" dirty="0">
                <a:solidFill>
                  <a:srgbClr val="DD6501"/>
                </a:solidFill>
                <a:latin typeface="KoPub돋움체_Pro Light" pitchFamily="18" charset="-127"/>
                <a:ea typeface="KoPub돋움체_Pro Light" pitchFamily="18" charset="-127"/>
              </a:rPr>
              <a:t> 함수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시그모이드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함수는 선형 함수의 결과를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0~1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사이에서 비선형 형태로 변형해 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주로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회귀와 같은 분류 문제를 확률적으로 표현하는 데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과거에는 인기가 많았으나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모델의 깊이가 깊어지면 기울기가 사라지는 ‘기울기 소멸 문제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(vanishing gradient problem)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’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 발생하여 딥러닝 모델에서는 잘 사용하지 않음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시그모이드는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다음 수식을 사용</a:t>
            </a:r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20" y="5041996"/>
            <a:ext cx="1951446" cy="830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15513" y="2319103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4-8 </a:t>
            </a:r>
            <a:r>
              <a:rPr lang="ko-KR" altLang="en-US" sz="1600" dirty="0" err="1"/>
              <a:t>시그모이드</a:t>
            </a:r>
            <a:r>
              <a:rPr lang="ko-KR" altLang="en-US" sz="1600" dirty="0"/>
              <a:t> 활성화 함수와 미분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737716"/>
            <a:ext cx="7477125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딥러닝 용어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ko-KR" altLang="en-US" b="1" dirty="0" err="1">
                <a:solidFill>
                  <a:srgbClr val="DD6501"/>
                </a:solidFill>
                <a:latin typeface="KoPub돋움체_Pro Light" pitchFamily="18" charset="-127"/>
                <a:ea typeface="KoPub돋움체_Pro Light" pitchFamily="18" charset="-127"/>
              </a:rPr>
              <a:t>하이퍼볼릭</a:t>
            </a:r>
            <a:r>
              <a:rPr lang="ko-KR" altLang="en-US" b="1" dirty="0">
                <a:solidFill>
                  <a:srgbClr val="DD6501"/>
                </a:solidFill>
                <a:latin typeface="KoPub돋움체_Pro Light" pitchFamily="18" charset="-127"/>
                <a:ea typeface="KoPub돋움체_Pro Light" pitchFamily="18" charset="-127"/>
              </a:rPr>
              <a:t> 탄젠트 함수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하이퍼볼릭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탄젠트 함수는 선형 함수의 결과를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-1~1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사이에서 비선형 형태로 변형해 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시그모이드에서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결괏값의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평균이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아닌 양수로 편향된 문제를 해결하는 데 사용했지만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기울기 소멸 문제는 여전히 발생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97117" y="15279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4-9 </a:t>
            </a:r>
            <a:r>
              <a:rPr lang="ko-KR" altLang="en-US" sz="1600" dirty="0" err="1"/>
              <a:t>하이퍼볼릭</a:t>
            </a:r>
            <a:r>
              <a:rPr lang="ko-KR" altLang="en-US" sz="1600" dirty="0"/>
              <a:t> 탄젠트 활성화 함수와 미분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1988825"/>
            <a:ext cx="726757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용어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ko-KR" altLang="en-US" b="1" dirty="0" err="1">
                <a:solidFill>
                  <a:srgbClr val="DD6501"/>
                </a:solidFill>
                <a:latin typeface="KoPub돋움체_Pro Light" pitchFamily="18" charset="-127"/>
                <a:ea typeface="KoPub돋움체_Pro Light" pitchFamily="18" charset="-127"/>
              </a:rPr>
              <a:t>렐루</a:t>
            </a:r>
            <a:r>
              <a:rPr lang="ko-KR" altLang="en-US" b="1" dirty="0">
                <a:solidFill>
                  <a:srgbClr val="DD6501"/>
                </a:solidFill>
                <a:latin typeface="KoPub돋움체_Pro Light" pitchFamily="18" charset="-127"/>
                <a:ea typeface="KoPub돋움체_Pro Light" pitchFamily="18" charset="-127"/>
              </a:rPr>
              <a:t> 함수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최근 활발히 사용되는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렐루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ReLU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함수는 입력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(x)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음수일 때는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출력하고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양수일 때는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출력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경사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하강법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(gradient descent)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영향을 주지 않아 학습 속도가 빠르고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기울기 소멸 문제가 발생하지 않는 장점이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렐루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함수는 일반적으로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은닉층에서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사용되며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하이퍼볼릭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탄젠트 함수 대비 학습 속도가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6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배 빠름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문제는 음수 값을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입력받으면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항상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출력하기 때문에 학습 능력이 감소하는데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이를 해결하려고 리키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렐루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(Leaky 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ReLU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 등을 사용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97117" y="15279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4-10 </a:t>
            </a:r>
            <a:r>
              <a:rPr lang="ko-KR" altLang="en-US" sz="1600" dirty="0" err="1"/>
              <a:t>렐루</a:t>
            </a:r>
            <a:r>
              <a:rPr lang="ko-KR" altLang="en-US" sz="1600" dirty="0"/>
              <a:t> 활성화 함수와 미분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046432"/>
            <a:ext cx="7572375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딥러닝 용어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ko-KR" altLang="en-US" b="1" dirty="0">
                <a:solidFill>
                  <a:srgbClr val="DD6501"/>
                </a:solidFill>
                <a:latin typeface="KoPub돋움체_Pro Light" pitchFamily="18" charset="-127"/>
                <a:ea typeface="KoPub돋움체_Pro Light" pitchFamily="18" charset="-127"/>
              </a:rPr>
              <a:t>리키 </a:t>
            </a:r>
            <a:r>
              <a:rPr lang="ko-KR" altLang="en-US" b="1" dirty="0" err="1">
                <a:solidFill>
                  <a:srgbClr val="DD6501"/>
                </a:solidFill>
                <a:latin typeface="KoPub돋움체_Pro Light" pitchFamily="18" charset="-127"/>
                <a:ea typeface="KoPub돋움체_Pro Light" pitchFamily="18" charset="-127"/>
              </a:rPr>
              <a:t>렐루</a:t>
            </a:r>
            <a:r>
              <a:rPr lang="ko-KR" altLang="en-US" b="1" dirty="0">
                <a:solidFill>
                  <a:srgbClr val="DD6501"/>
                </a:solidFill>
                <a:latin typeface="KoPub돋움체_Pro Light" pitchFamily="18" charset="-127"/>
                <a:ea typeface="KoPub돋움체_Pro Light" pitchFamily="18" charset="-127"/>
              </a:rPr>
              <a:t> 함수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리키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렐루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(Leaky 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ReLU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함수는 입력 값이 음수이면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아닌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0.001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처럼 매우 작은 수를 반환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이렇게 하면 입력 값이 수렴하는 구간이 제거되어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렐루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함수를 사용할 때 생기는 문제를 해결할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481903" y="2593092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/>
              <a:t>4.1 </a:t>
            </a:r>
            <a:r>
              <a:rPr lang="ko-KR" altLang="en-US" sz="2600" dirty="0"/>
              <a:t>인공 신경망의 한계와 </a:t>
            </a:r>
            <a:r>
              <a:rPr lang="ko-KR" altLang="en-US" sz="2600" dirty="0" err="1"/>
              <a:t>딥러닝</a:t>
            </a:r>
            <a:r>
              <a:rPr lang="ko-KR" altLang="en-US" sz="2600" dirty="0"/>
              <a:t> 출현</a:t>
            </a:r>
            <a:endParaRPr lang="en-US" altLang="ko-KR" sz="26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</a:t>
            </a:fld>
            <a:endParaRPr 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97117" y="15279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4-11 </a:t>
            </a:r>
            <a:r>
              <a:rPr lang="ko-KR" altLang="en-US" sz="1600" dirty="0" err="1"/>
              <a:t>리키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렐루</a:t>
            </a:r>
            <a:r>
              <a:rPr lang="ko-KR" altLang="en-US" sz="1600" dirty="0"/>
              <a:t> 활성화 함수와 미분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2276860"/>
            <a:ext cx="7581900" cy="315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용어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b="1" dirty="0" err="1">
                <a:solidFill>
                  <a:srgbClr val="DD6501"/>
                </a:solidFill>
                <a:latin typeface="KoPub돋움체_Pro Light" pitchFamily="18" charset="-127"/>
                <a:ea typeface="KoPub돋움체_Pro Light" pitchFamily="18" charset="-127"/>
              </a:rPr>
              <a:t>소프트맥스</a:t>
            </a:r>
            <a:r>
              <a:rPr lang="ko-KR" altLang="en-US" b="1" dirty="0">
                <a:solidFill>
                  <a:srgbClr val="DD6501"/>
                </a:solidFill>
                <a:latin typeface="KoPub돋움체_Pro Light" pitchFamily="18" charset="-127"/>
                <a:ea typeface="KoPub돋움체_Pro Light" pitchFamily="18" charset="-127"/>
              </a:rPr>
              <a:t> 함수</a:t>
            </a: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소프트맥스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softmax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함수는 입력 값을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0~1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사이에 출력되도록 정규화하여 출력 값들의 총합이 항상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되도록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소프트맥스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함수는 보통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출력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노드의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활성화 함수로 많이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수식으로 표현하면 다음과 같음</a:t>
            </a: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3429000"/>
            <a:ext cx="2704130" cy="1169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용어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exp(x)(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앞의 식에서는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exp(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en-US" altLang="ko-KR" baseline="-25000" dirty="0" err="1">
                <a:latin typeface="KoPub돋움체_Pro Light" pitchFamily="18" charset="-127"/>
                <a:ea typeface="KoPub돋움체_Pro Light" pitchFamily="18" charset="-127"/>
              </a:rPr>
              <a:t>k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exp(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en-US" altLang="ko-KR" baseline="-25000" dirty="0" err="1">
                <a:latin typeface="KoPub돋움체_Pro Light" pitchFamily="18" charset="-127"/>
                <a:ea typeface="KoPub돋움체_Pro Light" pitchFamily="18" charset="-127"/>
              </a:rPr>
              <a:t>j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의미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지수 함수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(exponential function)</a:t>
            </a: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출력층의 뉴런 개수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en-US" altLang="ko-KR" baseline="-25000" dirty="0" err="1">
                <a:latin typeface="KoPub돋움체_Pro Light" pitchFamily="18" charset="-127"/>
                <a:ea typeface="KoPub돋움체_Pro Light" pitchFamily="18" charset="-127"/>
              </a:rPr>
              <a:t>k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그중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k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번째 출력을 의미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수식처럼 소프트맥스 함수의 분자는 입력 신호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en-US" altLang="ko-KR" baseline="-25000" dirty="0" err="1">
                <a:latin typeface="KoPub돋움체_Pro Light" pitchFamily="18" charset="-127"/>
                <a:ea typeface="KoPub돋움체_Pro Light" pitchFamily="18" charset="-127"/>
              </a:rPr>
              <a:t>k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지수 함수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분모는 모든 입력 신호의 지수 함수 합으로 구성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519262" y="1464320"/>
            <a:ext cx="8335923" cy="496462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용어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렐루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함수와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소프트맥스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함수를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구현하는 코드</a:t>
            </a:r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910537"/>
            <a:ext cx="7280366" cy="1579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용어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손실 함수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경사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하강법은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학습률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(η , learning rate)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손실 함수의 순간 기울기를 이용하여 가중치를 업데이트하는 방법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미분의 기울기를 이용하여 오차를 비교하고 최소화하는 방향으로 이동 시키는 방법이라고 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오차를 구하는 방법이 손실 함수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손실 함수는 학습을 통해 얻은 데이터의 추정치가 실제 데이터와 얼마나 차이가 나는지 평가하는 지표라고 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값이 클수록 많이 틀렸다는 의미이고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값이 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0’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가까우면 완벽하게 추정할 수 있다는 의미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대표적인 손실 함수로는 평균 제곱 오차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(Mean Squared Error, MSE)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크로스 엔트로피 오차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(Cross Entropy Error, CEE)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 있음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용어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ko-KR" altLang="en-US" b="1" dirty="0">
                <a:solidFill>
                  <a:srgbClr val="DD6501"/>
                </a:solidFill>
                <a:latin typeface="KoPub돋움체_Pro Light" pitchFamily="18" charset="-127"/>
                <a:ea typeface="KoPub돋움체_Pro Light" pitchFamily="18" charset="-127"/>
              </a:rPr>
              <a:t>평균 제곱 오차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실제 값과 예측 값의 차이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(error)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제곱하여 평균을 낸 것이 평균 제곱 오차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(MSE)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실제 값과 예측 값의 차이가 클수록 평균 제곱 오차의 값도 커진다는 것은 반대로 생각하면 이 값이 작을수록 예측력이 좋다는 것을 의미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평균 제곱 오차는 회귀에서 손실 함수로 주로 사용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용어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다음은 평균 제곱 오차를 구하는 수식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에서는 다음과 같이 사용</a:t>
            </a:r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63624"/>
            <a:ext cx="4852307" cy="233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73187" y="5229231"/>
            <a:ext cx="7361213" cy="302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용어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ko-KR" altLang="en-US" b="1" dirty="0">
                <a:solidFill>
                  <a:srgbClr val="DD6501"/>
                </a:solidFill>
                <a:latin typeface="KoPub돋움체_Pro Light" pitchFamily="18" charset="-127"/>
                <a:ea typeface="KoPub돋움체_Pro Light" pitchFamily="18" charset="-127"/>
              </a:rPr>
              <a:t>크로스 엔트로피 오차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크로스 엔트로피 오차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(CEE)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분류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(classification)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문제에서 원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핫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인코딩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(one-hot encoding)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했을때만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사용할 수 있는 오차 계산법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일반적으로 분류 문제에서는 데이터의 출력을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구분하기 위해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시그모이드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함수를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시그모이드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함수에 포함된 자연 상수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e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때문에 평균 제곱 오차를 적용하면 매끄럽지 못한 그래프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울퉁불퉁한 그래프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 출력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크로스 엔트로피 손실 함수를 사용하는데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손실 함수를 적용할 경우 경사 하강법 과정에서 학습이 지역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최소점에서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멈출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이것을 방지하고자 자연 상수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반대되는 자연 로그를 모델의 출력 값에 취함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용어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다음은 크로스 엔트로피를 구하는 수식</a:t>
            </a:r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3198572"/>
            <a:ext cx="5275036" cy="2333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용어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에서는 다음과 같이 사용</a:t>
            </a:r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8430" y="2968144"/>
            <a:ext cx="6877050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인공 신경망의 한계와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출현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인공 신경망의 한계와 </a:t>
            </a: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출현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오늘날 인공 신경망에서 이용하는 구조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입력층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출력층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가중치로 구성된 구조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프랭크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로젠블라트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(Frank Rosenblatt)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1957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년에 고안한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퍼셉트론이라는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선형 분류기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퍼셉트론은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오늘날 신경망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기원이 되는 알고리즘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퍼셉트론은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다수의 신호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흐름이 있는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입력으로 받아 하나의 신호를 출력하는데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신호를 입력으로 받아 ‘흐른다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/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안 흐른다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(1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0)’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정보를 앞으로 전달하는 원리로 작동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용어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지역 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최소점과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 전역 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최소점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손실 함수의 값은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가장 이상적임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현실적으로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값을 찾는 것은 쉽지 않기 때문에 최대한 가장 작은 값을 찾는 것이 중요함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가장 작은 값을 찾았다고 생각되는 지점이 지역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최소점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이러한 점들은 무척 많이 발생할 수 있기 때문에 지역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최소점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(local minimum)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중 가장 작은 값을 갖는 지점을 정답으로 간주하여 전역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최소점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(global minimum)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이라고 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279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4-12 </a:t>
            </a:r>
            <a:r>
              <a:rPr lang="ko-KR" altLang="en-US" sz="1600" dirty="0"/>
              <a:t>지역 </a:t>
            </a:r>
            <a:r>
              <a:rPr lang="ko-KR" altLang="en-US" sz="1600" dirty="0" err="1"/>
              <a:t>최소점과</a:t>
            </a:r>
            <a:r>
              <a:rPr lang="ko-KR" altLang="en-US" sz="1600" dirty="0"/>
              <a:t> 전역 </a:t>
            </a:r>
            <a:r>
              <a:rPr lang="ko-KR" altLang="en-US" sz="1600" dirty="0" err="1"/>
              <a:t>최소점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1925885"/>
            <a:ext cx="4933587" cy="3461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학습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학습은 크게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순전파와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역전파라는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두 단계로 진행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288401" y="2793037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4-13 </a:t>
            </a:r>
            <a:r>
              <a:rPr lang="ko-KR" altLang="en-US" sz="1600" dirty="0" err="1"/>
              <a:t>순전파와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역전파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61221" y="3109844"/>
            <a:ext cx="5127023" cy="3541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학습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첫 번째 단계인 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순전파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feedforward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네트워크에 훈련 데이터가 들어올 때 발생하며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데이터를 기반으로 예측 값을 계산하기 위해 전체 신경망을 교차해 지나감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모든 뉴런이 이전 층의 뉴런에서 수신한 정보에 변환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가중합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및 활성화 함수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적용하여 다음 층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은닉층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뉴런으로 전송하는 방식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네트워크를 통해 입력 데이터를 전달하며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데이터가 모든 층을 통과하고 모든 뉴런이 계산을 완료하면 그 예측 값은 최종 층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출력층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도달하게 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>
            <a:normAutofit/>
          </a:bodyPr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학습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손실 함수로 네트워크의 예측 값과 실제 값 차이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손실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오류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추정함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손실 함수 비용은 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0’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이상적임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손실 함수 비용이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가깝도록 하기 위해 모델이 훈련을 반복하면서 가중치를 조정함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손실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오류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계산되면 그 정보는 역으로 전파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출력층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→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은닉층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→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입력층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되기 때문에 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역전파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backpropagation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라고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출력층에서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시작된 손실 비용은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은닉층의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모든 뉴런으로 전파되지만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은닉층의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뉴런은 각 뉴런이 원래 출력에 기여한 상대적 기여도에 따라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가중치에 따라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값이 달라짐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좀 더 수학적으로 표현하면 예측 값과 실제 값 차이를 각 뉴런의 가중치로 미분한 후 기존 가중치 값에서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뻼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과정을 출력층 →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은닉층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→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입력층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순서로 모든 뉴런에 대해 진행하여 계산된 각 뉴런 결과를 또다시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순전파의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가중치 값으로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딥러닝의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문제점과 해결 방안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핵심은 활성화 함수가 적용된 여러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은닉층을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결합하여 비선형 영역을 표현하는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 그림과 같이 활성화 함수가 적용된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은닉층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개수가 많을수록 데이터 분류가 잘되고 있음을 볼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790780" y="3943574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4-14 </a:t>
            </a:r>
            <a:r>
              <a:rPr lang="ko-KR" altLang="en-US" sz="1600" dirty="0" err="1"/>
              <a:t>은닉층이</a:t>
            </a:r>
            <a:r>
              <a:rPr lang="ko-KR" altLang="en-US" sz="1600" dirty="0"/>
              <a:t> 분류에 미치는 영향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8556" y="4416712"/>
            <a:ext cx="7541623" cy="2200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딥러닝의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문제점과 해결 방안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은닉층이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많을수록 다음 세 가지 문제점이 생김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KoPub돋움체_Pro Light" pitchFamily="18" charset="-127"/>
                <a:ea typeface="KoPub돋움체_Pro Light" pitchFamily="18" charset="-127"/>
              </a:rPr>
              <a:t>과적합</a:t>
            </a:r>
            <a:r>
              <a:rPr lang="ko-KR" altLang="en-US" b="1" dirty="0">
                <a:solidFill>
                  <a:schemeClr val="tx1"/>
                </a:solidFill>
                <a:latin typeface="KoPub돋움체_Pro Light" pitchFamily="18" charset="-127"/>
                <a:ea typeface="KoPub돋움체_Pro Light" pitchFamily="18" charset="-127"/>
              </a:rPr>
              <a:t> 문제 발생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과적합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(over-fitting)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훈련 데이터를 과하게 학습해서 발생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일반적으로 훈련 데이터는 실제 데이터의 일부분임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훈련 데이터를 과하게 학습했기 때문에 예측 값과 실제 값 차이인 오차가 감소하지만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검증 데이터에 대해서는 오차가 증가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이러한 관점에서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과적합은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훈련 데이터에 대해 과하게 학습하여 실제 데이터에 대한 오차가 증가하는 현상을 의미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712331" y="1816004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4-15 </a:t>
            </a:r>
            <a:r>
              <a:rPr lang="ko-KR" altLang="en-US" sz="1600" dirty="0" err="1"/>
              <a:t>과적합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2161646"/>
            <a:ext cx="7615066" cy="2637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딥러닝의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문제점과 해결 방안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과적합을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해결하는 방법으로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드롭아웃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(dropout)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신경망 모델이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과적합되는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것을 피하기 위한 방법으로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학습 과정 중 임의로 일부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노드들을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학습에서 제외시킴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942759" y="1817957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4-16 </a:t>
            </a:r>
            <a:r>
              <a:rPr lang="ko-KR" altLang="en-US" sz="1600" dirty="0"/>
              <a:t>일반적인 신경망과 </a:t>
            </a:r>
            <a:r>
              <a:rPr lang="ko-KR" altLang="en-US" sz="1600" dirty="0" err="1"/>
              <a:t>드롭아웃이</a:t>
            </a:r>
            <a:r>
              <a:rPr lang="ko-KR" altLang="en-US" sz="1600" dirty="0"/>
              <a:t> 적용된 신경망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218319"/>
            <a:ext cx="6552360" cy="3729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인공 신경망의 한계와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출현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en-US" sz="1600" dirty="0" err="1"/>
              <a:t>퍼셉트론</a:t>
            </a:r>
            <a:r>
              <a:rPr lang="ko-KR" altLang="en-US" sz="1600" dirty="0"/>
              <a:t> 원리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1873611"/>
            <a:ext cx="6019800" cy="386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딥러닝의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문제점과 해결 방안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드롭아웃을 구현하는 예시 코드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2968144"/>
            <a:ext cx="6425111" cy="2314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딥러닝의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문제점과 해결 방안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ko-KR" altLang="en-US" b="1" dirty="0">
                <a:solidFill>
                  <a:schemeClr val="tx1"/>
                </a:solidFill>
                <a:latin typeface="KoPub돋움체_Pro Light" pitchFamily="18" charset="-127"/>
                <a:ea typeface="KoPub돋움체_Pro Light" pitchFamily="18" charset="-127"/>
              </a:rPr>
              <a:t>기울기 소멸 문제 발생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기울기 소멸 문제는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은닉층이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많은 신경망에서 주로 발생하는데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출력층에서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은닉층으로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전달되는 오차가 크게 줄어들어 학습이 되지 않는 현상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기울기가 소멸되기 때문에 학습되는 양이 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0’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가까워져 학습이 더디게 진행되다 오차를 더 줄이지 못하고 그 상태로 수렴하는 현상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기울기 소멸 문제는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시그모이드나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하이퍼볼릭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탄젠트 대신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렐루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활성화 함수를 사용하면 해결할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4-17 </a:t>
            </a:r>
            <a:r>
              <a:rPr lang="ko-KR" altLang="en-US" sz="1600" dirty="0"/>
              <a:t>기울기 소멸 문제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884309"/>
            <a:ext cx="6251173" cy="4573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딥러닝의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문제점과 해결 방안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ko-KR" altLang="en-US" b="1" dirty="0">
                <a:solidFill>
                  <a:schemeClr val="tx1"/>
                </a:solidFill>
                <a:latin typeface="KoPub돋움체_Pro Light" pitchFamily="18" charset="-127"/>
                <a:ea typeface="KoPub돋움체_Pro Light" pitchFamily="18" charset="-127"/>
              </a:rPr>
              <a:t>성능이 나빠지는 문제 발생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경사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하강법은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손실 함수의 비용이 최소가 되는 지점을 찾을 때까지 기울기가 낮은 쪽으로 계속 이동시키는 과정을 반복하는데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성능이 나빠지는 문제가 발생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490024" y="3429000"/>
            <a:ext cx="4405002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4-18 </a:t>
            </a:r>
            <a:r>
              <a:rPr lang="ko-KR" altLang="en-US" sz="1600" dirty="0"/>
              <a:t>경사 </a:t>
            </a:r>
            <a:r>
              <a:rPr lang="ko-KR" altLang="en-US" sz="1600" dirty="0" err="1"/>
              <a:t>하강법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6435" y="3767464"/>
            <a:ext cx="4232181" cy="287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딥러닝의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문제점과 해결 방안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이러한 문제점을 개선하고자 확률적 경사 하강법과 미니 배치 경사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하강법을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경사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하강법을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좀 더 알아보자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741239" y="374206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4-19 </a:t>
            </a:r>
            <a:r>
              <a:rPr lang="ko-KR" altLang="en-US" sz="1600" dirty="0"/>
              <a:t>경사 하강법의 유형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4059906"/>
            <a:ext cx="5917916" cy="2464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딥러닝의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문제점과 해결 방안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배치 경사 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하강법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(Batch Gradient Descent, BGD)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전체 데이터셋에 대한 오류를 구한 후 기울기를 한 번만 계산하여 모델의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파라미터를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업데이트하는 방법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전체 훈련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데이터셋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(total training dataset)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대해 가중치를 편미분하는 방법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배치 경사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하강법은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다음 수식을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9427" y="4120284"/>
            <a:ext cx="6679882" cy="1377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딥러닝의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문제점과 해결 방안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배치 경사 하강법은 한 스텝에 모든 훈련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사용하므로 학습이 오래 걸리는 단점이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배치 경사 하강법의 학습이 오래 걸리는 단점을 개선한 방법이 확률적 경사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하강법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확률적 경사 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하강법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(Stochastic Gradient Descent, SGD)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임의로 선택한 데이터에 대해 기울기를 계산하는 방법으로 적은 데이터를 사용하므로 빠른 계산이 가능함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 오른쪽 그림과 같이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파라미터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변경 폭이 불안정하고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때로는 배치 경사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하강법보다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정확도가 낮을 수 있지만 속도가 빠르다는 장점이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딥러닝의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문제점과 해결 방안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에서는 다음과 같이 구현할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0438" y="2520991"/>
            <a:ext cx="7357860" cy="606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763407" y="374206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4-20 </a:t>
            </a:r>
            <a:r>
              <a:rPr lang="ko-KR" altLang="en-US" sz="1600" dirty="0"/>
              <a:t>배치 경사 하강법과 확률적 경사 </a:t>
            </a:r>
            <a:r>
              <a:rPr lang="ko-KR" altLang="en-US" sz="1600" dirty="0" err="1"/>
              <a:t>하강법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024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45" y="4120284"/>
            <a:ext cx="7000875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딥러닝의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문제점과 해결 방안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미니 배치 경사 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하강법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(mini-batch gradient descent)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전체 데이터셋을 미니 배치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(mini-batch)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여러개로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나누고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미니 배치 한 개마다 기울기를 구한 후 그것의 평균 기울기를 이용하여 모델을 업데이트해서 학습하는 방법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74696" y="333704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4-21 </a:t>
            </a:r>
            <a:r>
              <a:rPr lang="ko-KR" altLang="en-US" sz="1600" dirty="0"/>
              <a:t>미니 배치 경사 </a:t>
            </a:r>
            <a:r>
              <a:rPr lang="ko-KR" altLang="en-US" sz="1600" dirty="0" err="1"/>
              <a:t>하강법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3756110"/>
            <a:ext cx="7439025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딥러닝의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문제점과 해결 방안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미니 배치 경사 하강법은 전체 데이터를 계산하는 것보다 빠르며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확률적 경사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하강법보다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안정적이라는 장점이 있기 때문에 실제로 가장 많이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 오른쪽 그림과 같이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파라미터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변경 폭이 확률적 경사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하강법에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비해 안정적이면서 속도도 빠름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에서는 다음과 같이 구현할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0794" y="4062677"/>
            <a:ext cx="5534116" cy="337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인공 신경망의 한계와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출현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인공 신경망의 한계와 </a:t>
            </a: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출현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앞의 그림과 같이 입력이 두 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(x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x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있다고 할 때 컴퓨터가 논리적으로 인식하는 방식을 알아보기 위해 논리 게이트로 확인해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AND 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게이트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AND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게이트는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모든 입력이 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1’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일 때 작동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입력 중 어떤 하나라도 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0’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갖는다면 작동을 멈추는데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이를 진리표로 표현하면 다음 표와 같음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4-22 </a:t>
            </a:r>
            <a:r>
              <a:rPr lang="ko-KR" altLang="en-US" sz="1600" dirty="0"/>
              <a:t>확률적 경사 하강법과 미니 배치 경사 </a:t>
            </a:r>
            <a:r>
              <a:rPr lang="ko-KR" altLang="en-US" sz="1600" dirty="0" err="1"/>
              <a:t>하강법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931218"/>
            <a:ext cx="7010400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딥러닝의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문제점과 해결 방안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옵티마이저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확률적 경사 하강법의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파라미터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변경 폭이 불안정한 문제를 해결하기 위해 학습 속도와 운동량을 조정하는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옵티마이저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(optimizer)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적용해 볼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4-23 </a:t>
            </a:r>
            <a:r>
              <a:rPr lang="ko-KR" altLang="en-US" sz="1600" dirty="0" err="1"/>
              <a:t>옵티마이저</a:t>
            </a:r>
            <a:r>
              <a:rPr lang="ko-KR" altLang="en-US" sz="1600" dirty="0"/>
              <a:t> 유형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1917332"/>
            <a:ext cx="6961923" cy="4602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딥러닝의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문제점과 해결 방안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ko-KR" altLang="en-US" b="1" dirty="0"/>
              <a:t>   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속도를 조정하는 방법</a:t>
            </a:r>
          </a:p>
          <a:p>
            <a:pPr lvl="1">
              <a:lnSpc>
                <a:spcPct val="150000"/>
              </a:lnSpc>
              <a:buNone/>
            </a:pP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아다그라드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b="1" dirty="0" err="1">
                <a:latin typeface="KoPub돋움체_Pro Light" pitchFamily="18" charset="-127"/>
                <a:ea typeface="KoPub돋움체_Pro Light" pitchFamily="18" charset="-127"/>
              </a:rPr>
              <a:t>Adagrad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, Adaptive gradient)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아다그라드는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변수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가중치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업데이트 횟수에 따라 학습률을 조정하는 방법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아다그라드는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많이 변화하지 않는 변수들의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학습률은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크게 하고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많이 변화하는 변수들의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학습률은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작게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많이 변화한 변수는 최적 값에 근접했을 것이라는 가정하에 작은 크기로 이동하면서 세밀하게 값을 조정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반대로 적게 변화한 변수들은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학습률을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크게 하여 빠르게 오차 값을 줄이고자 하는 방법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2078" y="5506714"/>
            <a:ext cx="4297317" cy="1113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딥러닝의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문제점과 해결 방안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파라미터마다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다른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학습률을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주기 위해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G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함수를 추가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G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값은 이전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G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값의 누적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기울기 크기의 누적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기울기가 크면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G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값이 커지기 때문에            에서 학습률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(η)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작아짐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파라미터가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많이 학습되었으면 작은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학습률로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업데이트되고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파라미터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학습이 덜 되었으면 개선의 여지가 많기 때문에 높은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학습률로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업데이트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에서는 아다그라드를 다음과 같이 구현할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66955" y="2852930"/>
            <a:ext cx="626319" cy="354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5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0282" y="4840101"/>
            <a:ext cx="6590756" cy="610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5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580" y="5560459"/>
            <a:ext cx="2284730" cy="57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딥러닝의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문제점과 해결 방안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아다델타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b="1" dirty="0" err="1">
                <a:latin typeface="KoPub돋움체_Pro Light" pitchFamily="18" charset="-127"/>
                <a:ea typeface="KoPub돋움체_Pro Light" pitchFamily="18" charset="-127"/>
              </a:rPr>
              <a:t>Adadelta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, Adaptive delta)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아다델타는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아다그라드에서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G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값이 커짐에 따라 학습이 멈추는 문제를 해결하기 위해 등장한 방법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아다델타는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아다그라드의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수식에서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학습률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(η)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D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가중치의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변화량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(Δ)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크기를 누적한 값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변환했기 때문에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학습률에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대한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하이퍼파라미터가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필요하지 않음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4235498"/>
            <a:ext cx="4321629" cy="1636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딥러닝의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문제점과 해결 방안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에서는 아다델타를 다음과 같이 구현할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2706060"/>
            <a:ext cx="6223181" cy="1445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딥러닝의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문제점과 해결 방안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알엠에스프롭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b="1" dirty="0" err="1">
                <a:latin typeface="KoPub돋움체_Pro Light" pitchFamily="18" charset="-127"/>
                <a:ea typeface="KoPub돋움체_Pro Light" pitchFamily="18" charset="-127"/>
              </a:rPr>
              <a:t>RMSProp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알엠에스프롭은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아다그라드의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G(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값이 무한히 커지는 것을 방지하고자 제안된 방법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아다그라드에서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학습이 안 되는 문제를 해결하기 위해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G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함수에서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γ(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감마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만 추가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G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값이 너무 크면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학습률이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작아져 학습이 안 될 수 있으므로 사용자가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γ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값을 이용하여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학습률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크기를 비율로 조정할 수 있도록 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4471" y="2968144"/>
            <a:ext cx="4306026" cy="1126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딥러닝의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문제점과 해결 방안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에서는 알엠에스프롭을 다음과 같이 구현할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6807" y="3140965"/>
            <a:ext cx="7065122" cy="13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딥러닝의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문제점과 해결 방안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    운동량을 조정하는 방법 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-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모멘텀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(Momentum)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경사 하강법과 마찬가지로 매번 기울기를 구하지만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가중치를 수정하기 전에 이전 수정 방향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(+, -)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참조하여 같은 방향으로 일정한 비율만 수정하는 방법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수정이 양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(+)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방향과 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(-)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방향으로 순차적으로 일어나는 지그재그 현상이 줄어들고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이전 이동 값을 고려하여 일정 비율만큼 다음 값을 결정하므로 관성 효과를 얻을 수 있는 장점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모멘텀은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SGD(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확률적 경사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하강법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함께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인공 신경망의 한계와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출현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표 </a:t>
            </a:r>
            <a:r>
              <a:rPr lang="en-US" altLang="ko-KR" sz="1600" dirty="0"/>
              <a:t>4-1 AND </a:t>
            </a:r>
            <a:r>
              <a:rPr lang="ko-KR" altLang="en-US" sz="1600" dirty="0" err="1"/>
              <a:t>게이트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1816004"/>
            <a:ext cx="5059867" cy="3317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딥러닝의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문제점과 해결 방안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먼저 확률적 경사 하강법의 수식이 다음과 같다고 하자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                  수식을 사용하여 가중치를 계산하는데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기울기 크기와 반대 방향만큼 가중치를 업데이트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기울기가 크면 아래쪽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(-)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방향으로 업데이트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3829" y="2525573"/>
            <a:ext cx="3463126" cy="285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49257" y="3359257"/>
            <a:ext cx="973001" cy="210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딥러닝의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문제점과 해결 방안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SGD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모멘텀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(SGD with Momentum)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확률적 경사 하강법에서 기울기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                  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속도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(v, velocity)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대체하여 사용하는 방식으로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이전 속도의 일정 부분을 반영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이전에 학습했던 속도와 현재 기울기를 반영해서 가중치를 구함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685" y="2449681"/>
            <a:ext cx="973001" cy="21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0009" y="4523533"/>
            <a:ext cx="3427814" cy="755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딥러닝의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문제점과 해결 방안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에서는 다음과 같이 모멘텀을 구현할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2968144"/>
            <a:ext cx="6159430" cy="1762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딥러닝의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문제점과 해결 방안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네스테로프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모멘텀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b="1" dirty="0" err="1">
                <a:latin typeface="KoPub돋움체_Pro Light" pitchFamily="18" charset="-127"/>
                <a:ea typeface="KoPub돋움체_Pro Light" pitchFamily="18" charset="-127"/>
              </a:rPr>
              <a:t>Nesterov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Accelerated Gradient, NAG)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네스테로프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모멘텀은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모멘텀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값과 기울기 값이 더해져 실제 값을 만드는 기존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모멘텀과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달리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모멘텀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값이 적용된 지점에서 기울기 값을 계산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모멘텀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방법은 멈추어야 할 시점에서도 관성에 의해 훨씬 멀리 갈 수 있는 단점이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네스테로프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방법은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모멘텀으로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절반 정도 이동한 후 어떤 방식으로 이동해야 하는지 다시 계산하여 결정하기 때문에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모멘텀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방법의 단점을 극복할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모멘텀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방법의 이점인 빠른 이동 속도는 그대로 가져가면서 멈추어야 할 적절한 시점에서 제동을 거는 데 훨씬 용이함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딥러닝의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문제점과 해결 방안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수식은 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모멘텀과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비슷하지만 속도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(v)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구하는 과정에서 조금 차이가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이전에 학습했던 속도와 현재 기울기에서 이전 속도를 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변화량을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반영해서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더해서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가중치를 구함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2680109"/>
            <a:ext cx="4294233" cy="691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4-24 </a:t>
            </a:r>
            <a:r>
              <a:rPr lang="ko-KR" altLang="en-US" sz="1600" dirty="0" err="1"/>
              <a:t>모멘텀과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네스테로프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모멘텀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2104039"/>
            <a:ext cx="7632483" cy="2196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딥러닝의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문제점과 해결 방안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에서는 다음과 같이 네스테로프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모멘텀을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구현할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8673" y="3544214"/>
            <a:ext cx="6981389" cy="1542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딥러닝의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문제점과 해결 방안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   속도와 운동량에 대한 혼용 방법</a:t>
            </a:r>
          </a:p>
          <a:p>
            <a:pPr lvl="1">
              <a:lnSpc>
                <a:spcPct val="150000"/>
              </a:lnSpc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아담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(Adam, Adaptive Moment Estimation)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아담은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모멘텀과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알엠에스프롭의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장점을 결합한 경사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하강법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알엠에스프롭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특징인 기울기의 제곱을 지수 평균한 값과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모멘텀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특징인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v(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수식에 활용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알엠에스프롭의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G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모멘텀의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v(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사용하여 가중치를 업데이트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4629482"/>
            <a:ext cx="4149271" cy="1537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딥러닝의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문제점과 해결 방안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에서는 다음과 같이 아담을 구현할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3256179"/>
            <a:ext cx="7352504" cy="805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딥러닝을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사용할 때 이점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특성 추출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컴퓨터가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입력받은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데이터를 분석하여 일정한 패턴이나 규칙을 찾아내려면 사람이 인지하는 데이터를 컴퓨터가 인지할 수 있는 데이터로 변환해 주어야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데이터별로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어떤 특징을 가지고 있는지 찾아내고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그것을 토대로 데이터를 벡터로 변환하는 작업을 특성 추출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(feature extraction)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이라고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인공 신경망의 한계와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출현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20709" cy="496462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인공 신경망의 한계와 </a:t>
            </a: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출현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AND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게이트에서는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다음 그림과 같이 정상적으로 데이터 분류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검은색 점과 흰색 점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 됨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115580" y="279821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4-2 AND </a:t>
            </a:r>
            <a:r>
              <a:rPr lang="ko-KR" altLang="en-US" sz="1600" dirty="0" err="1"/>
              <a:t>게이트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7657" y="3198572"/>
            <a:ext cx="3235965" cy="336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딥러닝을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사용할 때 이점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딥러닝이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활성화되기 이전에 많이 사용되었던 머신 러닝 알고리즘인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SVM,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나이브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베이즈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(Naïve 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Bayes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회귀의 특성 추출은 매우 복잡하며 수집된 데이터에 대한 전문 지식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예를 들어 제조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의료 등 수집된 데이터의 도메인 분야에 대한 지식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필요했음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딥러닝에서는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이러한 특징 추출 과정을 알고리즘에 통합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데이터 특징을 잘 잡아내고자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은닉층을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깊게 쌓는 방식으로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파라미터를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늘린 모델 구조 덕분임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4.2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구조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딥러닝을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사용할 때 이점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빅데이터의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효율적 활용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사용할 때의 이점으로 특징 추출이 있다고 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딥러닝에서는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특성 추출을 알고리즘에 통합시켰다고 했는데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이것이 가능한 이유는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빅데이터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때문임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학습을 이용한 특징 추출은 데이터 사례가 많을수록 성능이 향상되기 때문임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다른 말로 표현하면 확보된 데이터가 적다면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성능 향상을 기대하기 힘들기 때문에 머신 러닝을 고려해 보아야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48438"/>
            <a:ext cx="2133600" cy="292100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 idx="4294967295"/>
          </p:nvPr>
        </p:nvSpPr>
        <p:spPr>
          <a:xfrm>
            <a:off x="0" y="2565400"/>
            <a:ext cx="8080375" cy="800100"/>
          </a:xfrm>
        </p:spPr>
        <p:txBody>
          <a:bodyPr/>
          <a:lstStyle/>
          <a:p>
            <a:pPr algn="ctr"/>
            <a:r>
              <a:rPr lang="en-US" altLang="ko-KR" sz="2600" dirty="0"/>
              <a:t>4.3 </a:t>
            </a:r>
            <a:r>
              <a:rPr lang="ko-KR" altLang="en-US" sz="2600" dirty="0" err="1"/>
              <a:t>딥러닝</a:t>
            </a:r>
            <a:r>
              <a:rPr lang="ko-KR" altLang="en-US" sz="2600" dirty="0"/>
              <a:t> 알고리즘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4.3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알고리즘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알고리즘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알고리즘은 심층 신경망을 사용한다는 공통점이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머신 러닝 알고리즘처럼 목적에 따라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신경망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(CNN)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순환 신경망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(RNN)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제한된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볼츠만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머신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(RBM)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심층 신뢰 신경망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(DBN)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으로 분류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4.3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알고리즘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78654" y="1459935"/>
            <a:ext cx="9044299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심층 신경망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심층 신경망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(DNN)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입력층과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출력층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사이에 다수의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은닉층을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포함하는 인공 신경망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머신 러닝에서 비선형 분류를 하기 위해 여러 트릭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(trick)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심층 신경망은 다수의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은닉층을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추가했기 때문에 별도의 트릭 없이 비선형 분류가 가능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다수의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은닉층을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두었기 때문에 다양한 비선형적 관계를 학습할 수 있는 장점이 있지만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학습을 위한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연산량이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많고 기울기 소멸 문제 등이 발생할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이러한 문제를 해결하고자 앞서 설명한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드롭아웃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렐루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함수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배치 정규화 등을 적용해야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4.3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알고리즘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4-25 </a:t>
            </a:r>
            <a:r>
              <a:rPr lang="ko-KR" altLang="en-US" sz="1600" dirty="0"/>
              <a:t>심층 신경망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888" y="1873611"/>
            <a:ext cx="7588295" cy="3304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4.3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알고리즘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신경망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신경망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Convolutional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Neural Network, CNN)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합성곱층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convolutional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layer)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풀링층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(pooling layer)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포함하는 이미지 처리 성능이 좋은 인공 신경망 알고리즘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영상 및 사진이 포함된 이미지 데이터에서 객체를 탐색하거나 객체 위치를 찾아내는 데 유용한 신경망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4.3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알고리즘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4-26 </a:t>
            </a:r>
            <a:r>
              <a:rPr lang="ko-KR" altLang="en-US" sz="1600" dirty="0" err="1"/>
              <a:t>합성곱</a:t>
            </a:r>
            <a:r>
              <a:rPr lang="ko-KR" altLang="en-US" sz="1600" dirty="0"/>
              <a:t> 신경망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988825"/>
            <a:ext cx="7574876" cy="2743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4.3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알고리즘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신경망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신경망은 이미지에서 객체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얼굴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장면을 인식하기 위해 패턴을 찾는 데 특히 유용함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대표적인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신경망으로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LeNet-5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AlexNet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층을 더 깊게 쌓은 신경망으로는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VGG,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GoogLeNet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ResNet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등이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4.3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알고리즘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566352" cy="4964629"/>
          </a:xfrm>
        </p:spPr>
        <p:txBody>
          <a:bodyPr>
            <a:normAutofit/>
          </a:bodyPr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신경망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참고로 기존 신경망과 비교하여 다음과 같은 차별성이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8191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각 층의 입출력 형상을 유지함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8191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이미지의 공간 정보를 유지하면서 인접 이미지와 차이가 있는 특징을 효과적으로 인식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8191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복수 필터로 이미지의 특징을 추출하고 학습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8191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추출한 이미지의 특징을 모으고 강화하는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풀링층이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8191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필터를 공유 파라미터로 사용하기 때문에 일반 인공 신경망과 비교하여 학습 파라미터가 매우 적음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인공 신경망의 한계와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출현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20709" cy="496462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인공 신경망의 한계와 </a:t>
            </a: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출현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OR 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게이트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OR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게이트는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입력에서 둘 중 하나만 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1’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이거나 둘 다 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1’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일 때 작동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입력 모두가 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0’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갖는 경우를 제외한 나머지가 모두 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1’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값을 갖는데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이를 진리표로 표현하면 다음 표와 같음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49755" y="3742068"/>
            <a:ext cx="4359454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표 </a:t>
            </a:r>
            <a:r>
              <a:rPr lang="en-US" altLang="ko-KR" sz="1600" dirty="0"/>
              <a:t>4-2 OR </a:t>
            </a:r>
            <a:r>
              <a:rPr lang="ko-KR" altLang="en-US" sz="1600" dirty="0" err="1"/>
              <a:t>게이트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6521" y="4030428"/>
            <a:ext cx="4272687" cy="2735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4.3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알고리즘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순환 신경망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순환 신경망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(Recurrent Neural Network, RNN)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시계열 데이터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음악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영상 등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같은 시간 흐름에 따라 변화하는 데이터를 학습하기 위한 인공 신경망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 그림과 같이 순환 신경망의 ‘순환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(recurrent)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’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자기 자신을 참조한다는 것으로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현재 결과가 이전 결과와 연관이 있다는 의미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4.3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알고리즘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4-27 </a:t>
            </a:r>
            <a:r>
              <a:rPr lang="ko-KR" altLang="en-US" sz="1600" dirty="0"/>
              <a:t>순환 신경망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931218"/>
            <a:ext cx="7444247" cy="2673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4.3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알고리즘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순환 신경망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순환 신경망의 특징은 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     데이터에 시간성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(temporal property)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가진 데이터가 많음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     시간성 정보를 이용하여 데이터의 특성을 잘 다룸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     시간에 따라 내용이 변하므로 데이터는 동적이고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길이가 가변적임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     매우 긴 데이터를 처리하는 연구가 활발히 진행되고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1708" y="2623416"/>
            <a:ext cx="114300" cy="11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0794" y="2911451"/>
            <a:ext cx="114300" cy="11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0794" y="3257093"/>
            <a:ext cx="114300" cy="11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0794" y="3602735"/>
            <a:ext cx="114300" cy="11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4.3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알고리즘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순환 신경망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순환 신경망은 기울기 소멸 문제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(vanishing gradient problem)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학습이 제대로 되지 않는 문제가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이를 해결하고자 메모리 개념을 도입한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LSTM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(Long-Short Term Memory)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순환 신경망에서 많이 사용되고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순환 신경망은 자연어 처리 분야와 궁합이 맞음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대표적인 예로는 언어 모델링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텍스트 생성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자동 번역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기계 번역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음성 인식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이미지 캡션 생성 등이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4.3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알고리즘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제한된 </a:t>
            </a: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볼츠만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머신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볼츠만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머신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(Boltzmann machine)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가시층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(visible layer)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은닉층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(hidden layer)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으로 구성된 모델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모델에서 가시층은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은닉층과만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연결되는데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가시층과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가시층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은닉층과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은닉층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사이에 연결은 없는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이것이 제한된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볼츠만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머신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(Restricted Boltzmann Machine, RBM)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4.3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알고리즘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4-28 </a:t>
            </a:r>
            <a:r>
              <a:rPr lang="ko-KR" altLang="en-US" sz="1600" dirty="0"/>
              <a:t>제한된 </a:t>
            </a:r>
            <a:r>
              <a:rPr lang="ko-KR" altLang="en-US" sz="1600" dirty="0" err="1"/>
              <a:t>볼츠만</a:t>
            </a:r>
            <a:r>
              <a:rPr lang="ko-KR" altLang="en-US" sz="1600" dirty="0"/>
              <a:t> 머신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1873611"/>
            <a:ext cx="3504620" cy="4480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4.3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알고리즘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750469" y="1412755"/>
            <a:ext cx="8393531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제한된 </a:t>
            </a: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볼츠만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머신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제한된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볼츠만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머신의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특징은 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 indent="-1254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차원 감소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분류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선형 회귀 분석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협업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필터링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(collaborative filtering)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특성 값  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 indent="-1254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학습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(feature learning)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주제 모델링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(topic 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modelling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 indent="-1254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기울기 소멸 문제를 해결하기 위해 사전 학습 용도로 활용 가능함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 indent="-1254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심층 신뢰 신경망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(DBN)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요소로 활용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많이 사용되는 알고리즘은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CNN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RNN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제한된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볼츠만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머신과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4.3.5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절에서 배울 심층 신뢰 신경망은 상대적으로 많이 사용하지 않음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4.3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알고리즘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심층 신뢰 신경망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심층 신뢰 신경망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(Deep Belief Network, DBN)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입력층과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은닉층으로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구성된 제한된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볼츠만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머신을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블록처럼 여러 층으로 쌓은 형태로 연결된 신경망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사전 훈련된 제한된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볼츠만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머신을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층층이 쌓아 올린 구조로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레이블이 없는 데이터에 대한 비지도 학습이 가능함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부분적인 이미지에서 전체를 연상하는 일반화와 추상화 과정을 구현할 때 사용하면 유용함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4.3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알고리즘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심층 신뢰 신경망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심층 신뢰 신경망의 학습 절차는 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FF0000"/>
                </a:solidFill>
                <a:latin typeface="KoPub돋움체_Pro Light" pitchFamily="18" charset="-127"/>
                <a:ea typeface="KoPub돋움체_Pro Light" pitchFamily="18" charset="-127"/>
              </a:rPr>
              <a:t>1.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가시층과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은닉층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제한된 볼츠만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머신을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사전 훈련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FF0000"/>
                </a:solidFill>
                <a:latin typeface="KoPub돋움체_Pro Light" pitchFamily="18" charset="-127"/>
                <a:ea typeface="KoPub돋움체_Pro Light" pitchFamily="18" charset="-127"/>
              </a:rPr>
              <a:t>2.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첫 번째 층 입력 데이터와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파라미터를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고정하여 두 번째 층 제한된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볼츠만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머신을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사전 훈련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FF0000"/>
                </a:solidFill>
                <a:latin typeface="KoPub돋움체_Pro Light" pitchFamily="18" charset="-127"/>
                <a:ea typeface="KoPub돋움체_Pro Light" pitchFamily="18" charset="-127"/>
              </a:rPr>
              <a:t>3.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원하는 층 개수만큼 제한된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볼츠만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머신을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쌓아 올려 전체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DBN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완성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4.3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알고리즘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4-29 </a:t>
            </a:r>
            <a:r>
              <a:rPr lang="ko-KR" altLang="en-US" sz="1600" dirty="0"/>
              <a:t>심층 신뢰 신경망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1873611"/>
            <a:ext cx="7794171" cy="275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3609</TotalTime>
  <Words>4128</Words>
  <Application>Microsoft Office PowerPoint</Application>
  <PresentationFormat>화면 슬라이드 쇼(4:3)</PresentationFormat>
  <Paragraphs>484</Paragraphs>
  <Slides>102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102</vt:i4>
      </vt:variant>
    </vt:vector>
  </HeadingPairs>
  <TitlesOfParts>
    <vt:vector size="111" baseType="lpstr">
      <vt:lpstr>KoPub돋움체_Pro Bold</vt:lpstr>
      <vt:lpstr>KoPub돋움체_Pro Light</vt:lpstr>
      <vt:lpstr>KoPub돋움체_Pro Medium</vt:lpstr>
      <vt:lpstr>맑은 고딕</vt:lpstr>
      <vt:lpstr>Arial</vt:lpstr>
      <vt:lpstr>Calibri</vt:lpstr>
      <vt:lpstr>Verdana</vt:lpstr>
      <vt:lpstr>Wingdings</vt:lpstr>
      <vt:lpstr>1_Office Theme</vt:lpstr>
      <vt:lpstr>PowerPoint 프레젠테이션</vt:lpstr>
      <vt:lpstr>PowerPoint 프레젠테이션</vt:lpstr>
      <vt:lpstr>4.1 인공 신경망의 한계와 딥러닝 출현</vt:lpstr>
      <vt:lpstr>4.1 인공 신경망의 한계와 딥러닝 출현</vt:lpstr>
      <vt:lpstr>4.1 인공 신경망의 한계와 딥러닝 출현</vt:lpstr>
      <vt:lpstr>4.1 인공 신경망의 한계와 딥러닝 출현</vt:lpstr>
      <vt:lpstr>4.1 인공 신경망의 한계와 딥러닝 출현</vt:lpstr>
      <vt:lpstr>4.1 인공 신경망의 한계와 딥러닝 출현</vt:lpstr>
      <vt:lpstr>4.1 인공 신경망의 한계와 딥러닝 출현</vt:lpstr>
      <vt:lpstr>4.1 인공 신경망의 한계와 딥러닝 출현</vt:lpstr>
      <vt:lpstr>4.1 인공 신경망의 한계와 딥러닝 출현</vt:lpstr>
      <vt:lpstr>4.1 인공 신경망의 한계와 딥러닝 출현</vt:lpstr>
      <vt:lpstr>4.1 인공 신경망의 한계와 딥러닝 출현</vt:lpstr>
      <vt:lpstr>4.2 딥러닝 구조</vt:lpstr>
      <vt:lpstr>4.2 딥러닝 구조</vt:lpstr>
      <vt:lpstr>4.2 딥러닝 구조</vt:lpstr>
      <vt:lpstr>4.2 딥러닝 구조</vt:lpstr>
      <vt:lpstr>4.2 딥러닝 구조</vt:lpstr>
      <vt:lpstr>4.2 딥러닝 구조</vt:lpstr>
      <vt:lpstr>4.2 딥러닝 구조</vt:lpstr>
      <vt:lpstr>4.2 딥러닝 구조</vt:lpstr>
      <vt:lpstr>4.2 딥러닝 구조</vt:lpstr>
      <vt:lpstr>4.2 딥러닝 구조</vt:lpstr>
      <vt:lpstr>4.2 딥러닝 구조</vt:lpstr>
      <vt:lpstr>4.2 딥러닝 구조</vt:lpstr>
      <vt:lpstr>4.2 딥러닝 구조</vt:lpstr>
      <vt:lpstr>4.2 딥러닝 구조</vt:lpstr>
      <vt:lpstr>4.2 딥러닝 구조</vt:lpstr>
      <vt:lpstr>4.2 딥러닝 구조</vt:lpstr>
      <vt:lpstr>4.2 딥러닝 구조</vt:lpstr>
      <vt:lpstr>4.2 딥러닝 구조</vt:lpstr>
      <vt:lpstr>4.2 딥러닝 구조</vt:lpstr>
      <vt:lpstr>4.2 딥러닝 구조</vt:lpstr>
      <vt:lpstr>4.2 딥러닝 구조</vt:lpstr>
      <vt:lpstr>4.2 딥러닝 구조</vt:lpstr>
      <vt:lpstr>4.2 딥러닝 구조</vt:lpstr>
      <vt:lpstr>4.2 딥러닝 구조</vt:lpstr>
      <vt:lpstr>4.2 딥러닝 구조</vt:lpstr>
      <vt:lpstr>4.2 딥러닝 구조</vt:lpstr>
      <vt:lpstr>4.2 딥러닝 구조</vt:lpstr>
      <vt:lpstr>4.2 딥러닝 구조</vt:lpstr>
      <vt:lpstr>4.2 딥러닝 구조</vt:lpstr>
      <vt:lpstr>4.2 딥러닝 구조</vt:lpstr>
      <vt:lpstr>4.2 딥러닝 구조</vt:lpstr>
      <vt:lpstr>4.2 딥러닝 구조</vt:lpstr>
      <vt:lpstr>4.2 딥러닝 구조</vt:lpstr>
      <vt:lpstr>4.2 딥러닝 구조</vt:lpstr>
      <vt:lpstr>4.2 딥러닝 구조</vt:lpstr>
      <vt:lpstr>4.2 딥러닝 구조</vt:lpstr>
      <vt:lpstr>4.2 딥러닝 구조</vt:lpstr>
      <vt:lpstr>4.2 딥러닝 구조</vt:lpstr>
      <vt:lpstr>4.2 딥러닝 구조</vt:lpstr>
      <vt:lpstr>4.2 딥러닝 구조</vt:lpstr>
      <vt:lpstr>4.2 딥러닝 구조</vt:lpstr>
      <vt:lpstr>4.2 딥러닝 구조</vt:lpstr>
      <vt:lpstr>4.2 딥러닝 구조</vt:lpstr>
      <vt:lpstr>4.2 딥러닝 구조</vt:lpstr>
      <vt:lpstr>4.2 딥러닝 구조</vt:lpstr>
      <vt:lpstr>4.2 딥러닝 구조</vt:lpstr>
      <vt:lpstr>4.2 딥러닝 구조</vt:lpstr>
      <vt:lpstr>4.2 딥러닝 구조</vt:lpstr>
      <vt:lpstr>4.2 딥러닝 구조</vt:lpstr>
      <vt:lpstr>4.2 딥러닝 구조</vt:lpstr>
      <vt:lpstr>4.2 딥러닝 구조</vt:lpstr>
      <vt:lpstr>4.2 딥러닝 구조</vt:lpstr>
      <vt:lpstr>4.2 딥러닝 구조</vt:lpstr>
      <vt:lpstr>4.2 딥러닝 구조</vt:lpstr>
      <vt:lpstr>4.2 딥러닝 구조</vt:lpstr>
      <vt:lpstr>4.2 딥러닝 구조</vt:lpstr>
      <vt:lpstr>4.2 딥러닝 구조</vt:lpstr>
      <vt:lpstr>4.2 딥러닝 구조</vt:lpstr>
      <vt:lpstr>4.2 딥러닝 구조</vt:lpstr>
      <vt:lpstr>4.2 딥러닝 구조</vt:lpstr>
      <vt:lpstr>4.2 딥러닝 구조</vt:lpstr>
      <vt:lpstr>4.2 딥러닝 구조</vt:lpstr>
      <vt:lpstr>4.2 딥러닝 구조</vt:lpstr>
      <vt:lpstr>4.2 딥러닝 구조</vt:lpstr>
      <vt:lpstr>4.2 딥러닝 구조</vt:lpstr>
      <vt:lpstr>4.2 딥러닝 구조</vt:lpstr>
      <vt:lpstr>4.2 딥러닝 구조</vt:lpstr>
      <vt:lpstr>4.2 딥러닝 구조</vt:lpstr>
      <vt:lpstr>4.3 딥러닝 알고리즘</vt:lpstr>
      <vt:lpstr>4.3 딥러닝 알고리즘</vt:lpstr>
      <vt:lpstr>4.3 딥러닝 알고리즘</vt:lpstr>
      <vt:lpstr>4.3 딥러닝 알고리즘</vt:lpstr>
      <vt:lpstr>4.3 딥러닝 알고리즘</vt:lpstr>
      <vt:lpstr>4.3 딥러닝 알고리즘</vt:lpstr>
      <vt:lpstr>4.3 딥러닝 알고리즘</vt:lpstr>
      <vt:lpstr>4.3 딥러닝 알고리즘</vt:lpstr>
      <vt:lpstr>4.3 딥러닝 알고리즘</vt:lpstr>
      <vt:lpstr>4.3 딥러닝 알고리즘</vt:lpstr>
      <vt:lpstr>4.3 딥러닝 알고리즘</vt:lpstr>
      <vt:lpstr>4.3 딥러닝 알고리즘</vt:lpstr>
      <vt:lpstr>4.3 딥러닝 알고리즘</vt:lpstr>
      <vt:lpstr>4.3 딥러닝 알고리즘</vt:lpstr>
      <vt:lpstr>4.3 딥러닝 알고리즘</vt:lpstr>
      <vt:lpstr>4.3 딥러닝 알고리즘</vt:lpstr>
      <vt:lpstr>4.3 딥러닝 알고리즘</vt:lpstr>
      <vt:lpstr>4.3 딥러닝 알고리즘</vt:lpstr>
      <vt:lpstr>4.3 딥러닝 알고리즘</vt:lpstr>
      <vt:lpstr>4.4 우리는 무엇을 배워야 할까?</vt:lpstr>
      <vt:lpstr>4.4 우리는 무엇을 배워야 할까?</vt:lpstr>
    </vt:vector>
  </TitlesOfParts>
  <Company>The National Academies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LEE JAESUNG</cp:lastModifiedBy>
  <cp:revision>481</cp:revision>
  <cp:lastPrinted>2016-08-10T06:58:55Z</cp:lastPrinted>
  <dcterms:created xsi:type="dcterms:W3CDTF">2013-04-05T19:58:06Z</dcterms:created>
  <dcterms:modified xsi:type="dcterms:W3CDTF">2023-06-07T08:02:05Z</dcterms:modified>
</cp:coreProperties>
</file>